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embeddedFontLst>
    <p:embeddedFont>
      <p:font typeface="Gill Sans" panose="020B060402020202020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28">
          <p15:clr>
            <a:srgbClr val="A4A3A4"/>
          </p15:clr>
        </p15:guide>
        <p15:guide id="2" pos="3864">
          <p15:clr>
            <a:srgbClr val="A4A3A4"/>
          </p15:clr>
        </p15:guide>
        <p15:guide id="3" orient="horz" pos="1272">
          <p15:clr>
            <a:srgbClr val="A4A3A4"/>
          </p15:clr>
        </p15:guide>
        <p15:guide id="4" orient="horz" pos="2312">
          <p15:clr>
            <a:srgbClr val="A4A3A4"/>
          </p15:clr>
        </p15:guide>
        <p15:guide id="5" orient="horz" pos="1944">
          <p15:clr>
            <a:srgbClr val="A4A3A4"/>
          </p15:clr>
        </p15:guide>
        <p15:guide id="6" orient="horz" pos="2328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hS1w0r/2VK0D6LqSA+DGVhP4I5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403289-8849-4AAD-A981-00A89D14E82B}">
  <a:tblStyle styleId="{1C403289-8849-4AAD-A981-00A89D14E8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2" y="173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 Gordon" userId="43772781-a17d-4a41-9ad4-ef6126534e2d" providerId="ADAL" clId="{205B7221-350B-49AA-B1EF-F69DC89B7722}"/>
    <pc:docChg chg="modSld">
      <pc:chgData name="Greg Gordon" userId="43772781-a17d-4a41-9ad4-ef6126534e2d" providerId="ADAL" clId="{205B7221-350B-49AA-B1EF-F69DC89B7722}" dt="2024-09-12T00:10:01.929" v="8" actId="20577"/>
      <pc:docMkLst>
        <pc:docMk/>
      </pc:docMkLst>
      <pc:sldChg chg="modSp mod">
        <pc:chgData name="Greg Gordon" userId="43772781-a17d-4a41-9ad4-ef6126534e2d" providerId="ADAL" clId="{205B7221-350B-49AA-B1EF-F69DC89B7722}" dt="2024-09-12T00:10:01.929" v="8" actId="20577"/>
        <pc:sldMkLst>
          <pc:docMk/>
          <pc:sldMk cId="0" sldId="271"/>
        </pc:sldMkLst>
        <pc:spChg chg="mod">
          <ac:chgData name="Greg Gordon" userId="43772781-a17d-4a41-9ad4-ef6126534e2d" providerId="ADAL" clId="{205B7221-350B-49AA-B1EF-F69DC89B7722}" dt="2024-09-12T00:10:01.929" v="8" actId="20577"/>
          <ac:spMkLst>
            <pc:docMk/>
            <pc:sldMk cId="0" sldId="271"/>
            <ac:spMk id="23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fd05d6db6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fd05d6db63_1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2fd05d6db63_1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fd05d6db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fd05d6db6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2fd05d6db6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878160188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8781601881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781601881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fd67579c9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fd67579c9d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fd67579c9d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fd05d6db6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fd05d6db63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fd05d6db63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fd05d6db6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fd05d6db63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2fd05d6db63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fd05d6db63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fd05d6db63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2fd05d6db63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878160188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8781601881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28781601881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2">
  <p:cSld name="Title Slide 2">
    <p:bg>
      <p:bgPr>
        <a:solidFill>
          <a:schemeClr val="lt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/>
          <p:nvPr/>
        </p:nvSpPr>
        <p:spPr>
          <a:xfrm>
            <a:off x="7443266" y="1841812"/>
            <a:ext cx="4748735" cy="5016187"/>
          </a:xfrm>
          <a:custGeom>
            <a:avLst/>
            <a:gdLst/>
            <a:ahLst/>
            <a:cxnLst/>
            <a:rect l="l" t="t" r="r" b="b"/>
            <a:pathLst>
              <a:path w="4748735" h="5016187" extrusionOk="0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Google Shape;18;p18"/>
          <p:cNvSpPr/>
          <p:nvPr/>
        </p:nvSpPr>
        <p:spPr>
          <a:xfrm rot="5400000">
            <a:off x="6993339" y="2334664"/>
            <a:ext cx="2225673" cy="7007393"/>
          </a:xfrm>
          <a:custGeom>
            <a:avLst/>
            <a:gdLst/>
            <a:ahLst/>
            <a:cxnLst/>
            <a:rect l="l" t="t" r="r" b="b"/>
            <a:pathLst>
              <a:path w="1678579" h="5460561" extrusionOk="0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" name="Google Shape;19;p18"/>
          <p:cNvSpPr/>
          <p:nvPr/>
        </p:nvSpPr>
        <p:spPr>
          <a:xfrm>
            <a:off x="1" y="0"/>
            <a:ext cx="5880649" cy="6075137"/>
          </a:xfrm>
          <a:custGeom>
            <a:avLst/>
            <a:gdLst/>
            <a:ahLst/>
            <a:cxnLst/>
            <a:rect l="l" t="t" r="r" b="b"/>
            <a:pathLst>
              <a:path w="5880649" h="6075137" extrusionOk="0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Google Shape;20;p18"/>
          <p:cNvSpPr/>
          <p:nvPr/>
        </p:nvSpPr>
        <p:spPr>
          <a:xfrm>
            <a:off x="1" y="-1"/>
            <a:ext cx="5137691" cy="3723310"/>
          </a:xfrm>
          <a:custGeom>
            <a:avLst/>
            <a:gdLst/>
            <a:ahLst/>
            <a:cxnLst/>
            <a:rect l="l" t="t" r="r" b="b"/>
            <a:pathLst>
              <a:path w="5137691" h="3723310" extrusionOk="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dk1">
              <a:alpha val="1686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2" type="obj">
  <p:cSld name="OBJECT">
    <p:bg>
      <p:bgPr>
        <a:solidFill>
          <a:schemeClr val="lt2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/>
          <p:nvPr/>
        </p:nvSpPr>
        <p:spPr>
          <a:xfrm>
            <a:off x="-10955" y="0"/>
            <a:ext cx="6558260" cy="6858000"/>
          </a:xfrm>
          <a:custGeom>
            <a:avLst/>
            <a:gdLst/>
            <a:ahLst/>
            <a:cxnLst/>
            <a:rect l="l" t="t" r="r" b="b"/>
            <a:pathLst>
              <a:path w="6558260" h="6858000" extrusionOk="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>
              <a:alpha val="5882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" name="Google Shape;24;p19"/>
          <p:cNvSpPr/>
          <p:nvPr/>
        </p:nvSpPr>
        <p:spPr>
          <a:xfrm>
            <a:off x="0" y="180445"/>
            <a:ext cx="5327858" cy="3001484"/>
          </a:xfrm>
          <a:custGeom>
            <a:avLst/>
            <a:gdLst/>
            <a:ahLst/>
            <a:cxnLst/>
            <a:rect l="l" t="t" r="r" b="b"/>
            <a:pathLst>
              <a:path w="5327858" h="3001484" extrusionOk="0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dk1">
              <a:alpha val="1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" name="Google Shape;25;p19"/>
          <p:cNvSpPr/>
          <p:nvPr/>
        </p:nvSpPr>
        <p:spPr>
          <a:xfrm>
            <a:off x="1798383" y="5597818"/>
            <a:ext cx="2430115" cy="1294338"/>
          </a:xfrm>
          <a:custGeom>
            <a:avLst/>
            <a:gdLst/>
            <a:ahLst/>
            <a:cxnLst/>
            <a:rect l="l" t="t" r="r" b="b"/>
            <a:pathLst>
              <a:path w="2430115" h="1294338" extrusionOk="0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" name="Google Shape;26;p19"/>
          <p:cNvSpPr/>
          <p:nvPr/>
        </p:nvSpPr>
        <p:spPr>
          <a:xfrm>
            <a:off x="-10954" y="3988558"/>
            <a:ext cx="2469462" cy="2893553"/>
          </a:xfrm>
          <a:custGeom>
            <a:avLst/>
            <a:gdLst/>
            <a:ahLst/>
            <a:cxnLst/>
            <a:rect l="l" t="t" r="r" b="b"/>
            <a:pathLst>
              <a:path w="2469462" h="2893553" extrusionOk="0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" name="Google Shape;27;p19"/>
          <p:cNvSpPr txBox="1"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body" idx="1"/>
          </p:nvPr>
        </p:nvSpPr>
        <p:spPr>
          <a:xfrm>
            <a:off x="6868956" y="1143000"/>
            <a:ext cx="4190999" cy="4679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cap="none"/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 2">
  <p:cSld name="Picture with Caption 2">
    <p:bg>
      <p:bgPr>
        <a:solidFill>
          <a:schemeClr val="lt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56418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1" name="Google Shape;31;p20"/>
          <p:cNvPicPr preferRelativeResize="0"/>
          <p:nvPr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0"/>
          <p:cNvSpPr/>
          <p:nvPr/>
        </p:nvSpPr>
        <p:spPr>
          <a:xfrm>
            <a:off x="6867286" y="1"/>
            <a:ext cx="5324716" cy="6417732"/>
          </a:xfrm>
          <a:custGeom>
            <a:avLst/>
            <a:gdLst/>
            <a:ahLst/>
            <a:cxnLst/>
            <a:rect l="l" t="t" r="r" b="b"/>
            <a:pathLst>
              <a:path w="5113309" h="6162929" extrusionOk="0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176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" name="Google Shape;33;p20"/>
          <p:cNvSpPr>
            <a:spLocks noGrp="1"/>
          </p:cNvSpPr>
          <p:nvPr>
            <p:ph type="pic" idx="2"/>
          </p:nvPr>
        </p:nvSpPr>
        <p:spPr>
          <a:xfrm>
            <a:off x="7401941" y="0"/>
            <a:ext cx="4790059" cy="6587067"/>
          </a:xfrm>
          <a:prstGeom prst="rect">
            <a:avLst/>
          </a:prstGeom>
          <a:solidFill>
            <a:srgbClr val="BEA388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/>
          <p:nvPr/>
        </p:nvSpPr>
        <p:spPr>
          <a:xfrm>
            <a:off x="6918777" y="0"/>
            <a:ext cx="5288935" cy="6857999"/>
          </a:xfrm>
          <a:custGeom>
            <a:avLst/>
            <a:gdLst/>
            <a:ahLst/>
            <a:cxnLst/>
            <a:rect l="l" t="t" r="r" b="b"/>
            <a:pathLst>
              <a:path w="5288935" h="6857999" extrusionOk="0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" name="Google Shape;36;p21"/>
          <p:cNvSpPr/>
          <p:nvPr/>
        </p:nvSpPr>
        <p:spPr>
          <a:xfrm rot="10800000" flipH="1">
            <a:off x="0" y="-26179"/>
            <a:ext cx="5273226" cy="1169180"/>
          </a:xfrm>
          <a:custGeom>
            <a:avLst/>
            <a:gdLst/>
            <a:ahLst/>
            <a:cxnLst/>
            <a:rect l="l" t="t" r="r" b="b"/>
            <a:pathLst>
              <a:path w="5273226" h="1169180" extrusionOk="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" name="Google Shape;37;p21"/>
          <p:cNvSpPr/>
          <p:nvPr/>
        </p:nvSpPr>
        <p:spPr>
          <a:xfrm>
            <a:off x="8006849" y="3200881"/>
            <a:ext cx="4200862" cy="3685693"/>
          </a:xfrm>
          <a:custGeom>
            <a:avLst/>
            <a:gdLst/>
            <a:ahLst/>
            <a:cxnLst/>
            <a:rect l="l" t="t" r="r" b="b"/>
            <a:pathLst>
              <a:path w="4200862" h="3685693" extrusionOk="0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5827205" y="914400"/>
            <a:ext cx="5449824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>
            <a:spLocks noGrp="1"/>
          </p:cNvSpPr>
          <p:nvPr>
            <p:ph type="pic" idx="2"/>
          </p:nvPr>
        </p:nvSpPr>
        <p:spPr>
          <a:xfrm>
            <a:off x="-1" y="261780"/>
            <a:ext cx="5046134" cy="659622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0" name="Google Shape;40;p21"/>
          <p:cNvSpPr txBox="1">
            <a:spLocks noGrp="1"/>
          </p:cNvSpPr>
          <p:nvPr>
            <p:ph type="body" idx="1"/>
          </p:nvPr>
        </p:nvSpPr>
        <p:spPr>
          <a:xfrm>
            <a:off x="5827204" y="4681728"/>
            <a:ext cx="5449824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  <a:defRPr sz="2400" b="0" cap="none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7">
  <p:cSld name="Title and Content 7">
    <p:bg>
      <p:bgPr>
        <a:solidFill>
          <a:schemeClr val="lt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22"/>
          <p:cNvGrpSpPr/>
          <p:nvPr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3" name="Google Shape;43;p22"/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/>
              <a:ahLst/>
              <a:cxnLst/>
              <a:rect l="l" t="t" r="r" b="b"/>
              <a:pathLst>
                <a:path w="2430115" h="1294338" extrusionOk="0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4" name="Google Shape;44;p22"/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/>
              <a:ahLst/>
              <a:cxnLst/>
              <a:rect l="l" t="t" r="r" b="b"/>
              <a:pathLst>
                <a:path w="2469462" h="2893553" extrusionOk="0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/>
          <p:nvPr/>
        </p:nvSpPr>
        <p:spPr>
          <a:xfrm rot="10800000">
            <a:off x="-1" y="5010313"/>
            <a:ext cx="3307890" cy="1876021"/>
          </a:xfrm>
          <a:custGeom>
            <a:avLst/>
            <a:gdLst/>
            <a:ahLst/>
            <a:cxnLst/>
            <a:rect l="l" t="t" r="r" b="b"/>
            <a:pathLst>
              <a:path w="3307890" h="1876021" extrusionOk="0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" name="Google Shape;47;p22"/>
          <p:cNvSpPr/>
          <p:nvPr/>
        </p:nvSpPr>
        <p:spPr>
          <a:xfrm rot="10800000">
            <a:off x="9394047" y="4650286"/>
            <a:ext cx="1859768" cy="2207713"/>
          </a:xfrm>
          <a:custGeom>
            <a:avLst/>
            <a:gdLst/>
            <a:ahLst/>
            <a:cxnLst/>
            <a:rect l="l" t="t" r="r" b="b"/>
            <a:pathLst>
              <a:path w="1859768" h="2207713" extrusionOk="0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dk1">
              <a:alpha val="1176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" name="Google Shape;48;p22"/>
          <p:cNvSpPr/>
          <p:nvPr/>
        </p:nvSpPr>
        <p:spPr>
          <a:xfrm rot="-5400000" flipH="1">
            <a:off x="8812879" y="2130044"/>
            <a:ext cx="5509165" cy="1249078"/>
          </a:xfrm>
          <a:custGeom>
            <a:avLst/>
            <a:gdLst/>
            <a:ahLst/>
            <a:cxnLst/>
            <a:rect l="l" t="t" r="r" b="b"/>
            <a:pathLst>
              <a:path w="5509165" h="1249078" extrusionOk="0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1"/>
          </p:nvPr>
        </p:nvSpPr>
        <p:spPr>
          <a:xfrm>
            <a:off x="914400" y="2039112"/>
            <a:ext cx="7150500" cy="3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Content and Picture">
  <p:cSld name="Title Content and Picture">
    <p:bg>
      <p:bgPr>
        <a:solidFill>
          <a:schemeClr val="lt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/>
          <p:nvPr/>
        </p:nvSpPr>
        <p:spPr>
          <a:xfrm>
            <a:off x="0" y="0"/>
            <a:ext cx="4303817" cy="6100294"/>
          </a:xfrm>
          <a:custGeom>
            <a:avLst/>
            <a:gdLst/>
            <a:ahLst/>
            <a:cxnLst/>
            <a:rect l="l" t="t" r="r" b="b"/>
            <a:pathLst>
              <a:path w="4303817" h="6100294" extrusionOk="0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" name="Google Shape;53;p23"/>
          <p:cNvSpPr/>
          <p:nvPr/>
        </p:nvSpPr>
        <p:spPr>
          <a:xfrm rot="5400000">
            <a:off x="7072129" y="3184875"/>
            <a:ext cx="3027835" cy="4339045"/>
          </a:xfrm>
          <a:custGeom>
            <a:avLst/>
            <a:gdLst/>
            <a:ahLst/>
            <a:cxnLst/>
            <a:rect l="l" t="t" r="r" b="b"/>
            <a:pathLst>
              <a:path w="3027835" h="4339045" extrusionOk="0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dk2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1"/>
          </p:nvPr>
        </p:nvSpPr>
        <p:spPr>
          <a:xfrm>
            <a:off x="914399" y="2039111"/>
            <a:ext cx="5650992" cy="39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>
            <a:spLocks noGrp="1"/>
          </p:cNvSpPr>
          <p:nvPr>
            <p:ph type="pic" idx="2"/>
          </p:nvPr>
        </p:nvSpPr>
        <p:spPr>
          <a:xfrm>
            <a:off x="7623125" y="-20757"/>
            <a:ext cx="4589511" cy="65550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5">
  <p:cSld name="Title and Content 5">
    <p:bg>
      <p:bgPr>
        <a:solidFill>
          <a:schemeClr val="lt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/>
          <p:nvPr/>
        </p:nvSpPr>
        <p:spPr>
          <a:xfrm>
            <a:off x="0" y="3271424"/>
            <a:ext cx="12192000" cy="3586577"/>
          </a:xfrm>
          <a:custGeom>
            <a:avLst/>
            <a:gdLst/>
            <a:ahLst/>
            <a:cxnLst/>
            <a:rect l="l" t="t" r="r" b="b"/>
            <a:pathLst>
              <a:path w="12192000" h="3586577" extrusionOk="0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" name="Google Shape;60;p24"/>
          <p:cNvSpPr/>
          <p:nvPr/>
        </p:nvSpPr>
        <p:spPr>
          <a:xfrm>
            <a:off x="5591140" y="1"/>
            <a:ext cx="5362677" cy="590065"/>
          </a:xfrm>
          <a:custGeom>
            <a:avLst/>
            <a:gdLst/>
            <a:ahLst/>
            <a:cxnLst/>
            <a:rect l="l" t="t" r="r" b="b"/>
            <a:pathLst>
              <a:path w="5362677" h="590065" extrusionOk="0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bg>
      <p:bgPr>
        <a:solidFill>
          <a:schemeClr val="lt2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/>
          <p:nvPr/>
        </p:nvSpPr>
        <p:spPr>
          <a:xfrm>
            <a:off x="1" y="1"/>
            <a:ext cx="3216357" cy="3480449"/>
          </a:xfrm>
          <a:custGeom>
            <a:avLst/>
            <a:gdLst/>
            <a:ahLst/>
            <a:cxnLst/>
            <a:rect l="l" t="t" r="r" b="b"/>
            <a:pathLst>
              <a:path w="3216357" h="3480449" extrusionOk="0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882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" name="Google Shape;65;p25"/>
          <p:cNvSpPr/>
          <p:nvPr/>
        </p:nvSpPr>
        <p:spPr>
          <a:xfrm>
            <a:off x="9037474" y="1618811"/>
            <a:ext cx="3154526" cy="5229819"/>
          </a:xfrm>
          <a:custGeom>
            <a:avLst/>
            <a:gdLst/>
            <a:ahLst/>
            <a:cxnLst/>
            <a:rect l="l" t="t" r="r" b="b"/>
            <a:pathLst>
              <a:path w="3154526" h="5229819" extrusionOk="0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rgbClr val="C5C3AD">
              <a:alpha val="3294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6" name="Google Shape;66;p25"/>
          <p:cNvPicPr preferRelativeResize="0"/>
          <p:nvPr/>
        </p:nvPicPr>
        <p:blipFill rotWithShape="1">
          <a:blip r:embed="rId2">
            <a:alphaModFix/>
          </a:blip>
          <a:srcRect l="27188"/>
          <a:stretch/>
        </p:blipFill>
        <p:spPr>
          <a:xfrm>
            <a:off x="-1" y="2673019"/>
            <a:ext cx="1697023" cy="1898712"/>
          </a:xfrm>
          <a:custGeom>
            <a:avLst/>
            <a:gdLst/>
            <a:ahLst/>
            <a:cxnLst/>
            <a:rect l="l" t="t" r="r" b="b"/>
            <a:pathLst>
              <a:path w="1697023" h="1898712" extrusionOk="0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7" name="Google Shape;67;p25"/>
          <p:cNvSpPr/>
          <p:nvPr/>
        </p:nvSpPr>
        <p:spPr>
          <a:xfrm>
            <a:off x="0" y="2"/>
            <a:ext cx="2476443" cy="3377247"/>
          </a:xfrm>
          <a:custGeom>
            <a:avLst/>
            <a:gdLst/>
            <a:ahLst/>
            <a:cxnLst/>
            <a:rect l="l" t="t" r="r" b="b"/>
            <a:pathLst>
              <a:path w="2476443" h="3377247" extrusionOk="0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dk1">
              <a:alpha val="1176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" name="Google Shape;68;p25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284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cap="non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1"/>
          </p:nvPr>
        </p:nvSpPr>
        <p:spPr>
          <a:xfrm>
            <a:off x="2041114" y="3825875"/>
            <a:ext cx="8109772" cy="264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cap="none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chemeClr val="lt2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26"/>
          <p:cNvGrpSpPr/>
          <p:nvPr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72" name="Google Shape;72;p26"/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/>
              <a:ahLst/>
              <a:cxnLst/>
              <a:rect l="l" t="t" r="r" b="b"/>
              <a:pathLst>
                <a:path w="2430115" h="1294338" extrusionOk="0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3" name="Google Shape;73;p26"/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/>
              <a:ahLst/>
              <a:cxnLst/>
              <a:rect l="l" t="t" r="r" b="b"/>
              <a:pathLst>
                <a:path w="2469462" h="2893553" extrusionOk="0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74" name="Google Shape;74;p26"/>
          <p:cNvSpPr/>
          <p:nvPr/>
        </p:nvSpPr>
        <p:spPr>
          <a:xfrm rot="10800000">
            <a:off x="10332231" y="4321742"/>
            <a:ext cx="1859768" cy="2536257"/>
          </a:xfrm>
          <a:custGeom>
            <a:avLst/>
            <a:gdLst/>
            <a:ahLst/>
            <a:cxnLst/>
            <a:rect l="l" t="t" r="r" b="b"/>
            <a:pathLst>
              <a:path w="2476443" h="3377247" extrusionOk="0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dk1">
              <a:alpha val="1176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5" name="Google Shape;75;p26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ntent 2">
  <p:cSld name="Title and Two Content 2">
    <p:bg>
      <p:bgPr>
        <a:solidFill>
          <a:schemeClr val="lt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7"/>
          <p:cNvSpPr/>
          <p:nvPr/>
        </p:nvSpPr>
        <p:spPr>
          <a:xfrm rot="5400000">
            <a:off x="10423648" y="-93866"/>
            <a:ext cx="1698615" cy="1838087"/>
          </a:xfrm>
          <a:custGeom>
            <a:avLst/>
            <a:gdLst/>
            <a:ahLst/>
            <a:cxnLst/>
            <a:rect l="l" t="t" r="r" b="b"/>
            <a:pathLst>
              <a:path w="3216357" h="3480449" extrusionOk="0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882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" name="Google Shape;78;p27"/>
          <p:cNvSpPr/>
          <p:nvPr/>
        </p:nvSpPr>
        <p:spPr>
          <a:xfrm>
            <a:off x="6381060" y="-24130"/>
            <a:ext cx="5371060" cy="6899910"/>
          </a:xfrm>
          <a:custGeom>
            <a:avLst/>
            <a:gdLst/>
            <a:ahLst/>
            <a:cxnLst/>
            <a:rect l="l" t="t" r="r" b="b"/>
            <a:pathLst>
              <a:path w="5371060" h="6899910" extrusionOk="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" name="Google Shape;79;p27"/>
          <p:cNvSpPr/>
          <p:nvPr/>
        </p:nvSpPr>
        <p:spPr>
          <a:xfrm>
            <a:off x="1" y="1"/>
            <a:ext cx="3097831" cy="2532431"/>
          </a:xfrm>
          <a:custGeom>
            <a:avLst/>
            <a:gdLst/>
            <a:ahLst/>
            <a:cxnLst/>
            <a:rect l="l" t="t" r="r" b="b"/>
            <a:pathLst>
              <a:path w="3097831" h="2532431" extrusionOk="0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dk2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0" name="Google Shape;80;p27"/>
          <p:cNvCxnSpPr/>
          <p:nvPr/>
        </p:nvCxnSpPr>
        <p:spPr>
          <a:xfrm>
            <a:off x="10938933" y="6327754"/>
            <a:ext cx="414867" cy="0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914399" y="2039111"/>
            <a:ext cx="2816352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body" idx="2"/>
          </p:nvPr>
        </p:nvSpPr>
        <p:spPr>
          <a:xfrm>
            <a:off x="4097800" y="2039111"/>
            <a:ext cx="69494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>
  <p:cSld name="Closing">
    <p:bg>
      <p:bgPr>
        <a:solidFill>
          <a:schemeClr val="lt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8"/>
          <p:cNvSpPr/>
          <p:nvPr/>
        </p:nvSpPr>
        <p:spPr>
          <a:xfrm>
            <a:off x="-17145" y="3001406"/>
            <a:ext cx="3865902" cy="3856595"/>
          </a:xfrm>
          <a:custGeom>
            <a:avLst/>
            <a:gdLst/>
            <a:ahLst/>
            <a:cxnLst/>
            <a:rect l="l" t="t" r="r" b="b"/>
            <a:pathLst>
              <a:path w="3865902" h="3856595" extrusionOk="0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7" name="Google Shape;87;p28"/>
          <p:cNvSpPr/>
          <p:nvPr/>
        </p:nvSpPr>
        <p:spPr>
          <a:xfrm>
            <a:off x="1" y="-1"/>
            <a:ext cx="4267591" cy="2882748"/>
          </a:xfrm>
          <a:custGeom>
            <a:avLst/>
            <a:gdLst/>
            <a:ahLst/>
            <a:cxnLst/>
            <a:rect l="l" t="t" r="r" b="b"/>
            <a:pathLst>
              <a:path w="4267591" h="2882748" extrusionOk="0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dk1">
              <a:alpha val="1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" name="Google Shape;88;p28"/>
          <p:cNvSpPr/>
          <p:nvPr/>
        </p:nvSpPr>
        <p:spPr>
          <a:xfrm>
            <a:off x="10530567" y="1187801"/>
            <a:ext cx="1678579" cy="5460561"/>
          </a:xfrm>
          <a:custGeom>
            <a:avLst/>
            <a:gdLst/>
            <a:ahLst/>
            <a:cxnLst/>
            <a:rect l="l" t="t" r="r" b="b"/>
            <a:pathLst>
              <a:path w="1678579" h="5460561" extrusionOk="0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" name="Google Shape;89;p28"/>
          <p:cNvSpPr txBox="1">
            <a:spLocks noGrp="1"/>
          </p:cNvSpPr>
          <p:nvPr>
            <p:ph type="ctrTitle"/>
          </p:nvPr>
        </p:nvSpPr>
        <p:spPr>
          <a:xfrm>
            <a:off x="914400" y="914400"/>
            <a:ext cx="56418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body" idx="1"/>
          </p:nvPr>
        </p:nvSpPr>
        <p:spPr>
          <a:xfrm>
            <a:off x="6848856" y="914400"/>
            <a:ext cx="3867912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  <a:defRPr sz="2000" cap="none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1">
  <p:cSld name="Table 1">
    <p:bg>
      <p:bgPr>
        <a:solidFill>
          <a:schemeClr val="lt2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9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body" idx="1"/>
          </p:nvPr>
        </p:nvSpPr>
        <p:spPr>
          <a:xfrm>
            <a:off x="914400" y="2039112"/>
            <a:ext cx="4576953" cy="3877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2"/>
          </p:nvPr>
        </p:nvSpPr>
        <p:spPr>
          <a:xfrm>
            <a:off x="6357747" y="2039112"/>
            <a:ext cx="4576953" cy="3877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/>
          <p:nvPr/>
        </p:nvSpPr>
        <p:spPr>
          <a:xfrm>
            <a:off x="0" y="5879804"/>
            <a:ext cx="4707470" cy="978196"/>
          </a:xfrm>
          <a:custGeom>
            <a:avLst/>
            <a:gdLst/>
            <a:ahLst/>
            <a:cxnLst/>
            <a:rect l="l" t="t" r="r" b="b"/>
            <a:pathLst>
              <a:path w="4707470" h="978196" extrusionOk="0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dk1">
              <a:alpha val="5098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29"/>
          <p:cNvSpPr/>
          <p:nvPr/>
        </p:nvSpPr>
        <p:spPr>
          <a:xfrm rot="10800000">
            <a:off x="9012497" y="1"/>
            <a:ext cx="3179502" cy="2726160"/>
          </a:xfrm>
          <a:custGeom>
            <a:avLst/>
            <a:gdLst/>
            <a:ahLst/>
            <a:cxnLst/>
            <a:rect l="l" t="t" r="r" b="b"/>
            <a:pathLst>
              <a:path w="3179502" h="2726160" extrusionOk="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" name="Google Shape;97;p29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2">
  <p:cSld name="Two Content 2">
    <p:bg>
      <p:bgPr>
        <a:solidFill>
          <a:schemeClr val="l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30"/>
          <p:cNvGrpSpPr/>
          <p:nvPr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100" name="Google Shape;100;p30"/>
            <p:cNvSpPr/>
            <p:nvPr/>
          </p:nvSpPr>
          <p:spPr>
            <a:xfrm>
              <a:off x="1" y="1"/>
              <a:ext cx="3097831" cy="2532431"/>
            </a:xfrm>
            <a:custGeom>
              <a:avLst/>
              <a:gdLst/>
              <a:ahLst/>
              <a:cxnLst/>
              <a:rect l="l" t="t" r="r" b="b"/>
              <a:pathLst>
                <a:path w="3097831" h="2532431" extrusionOk="0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01" name="Google Shape;101;p30"/>
            <p:cNvSpPr/>
            <p:nvPr/>
          </p:nvSpPr>
          <p:spPr>
            <a:xfrm>
              <a:off x="9164166" y="2461367"/>
              <a:ext cx="3027835" cy="4339045"/>
            </a:xfrm>
            <a:custGeom>
              <a:avLst/>
              <a:gdLst/>
              <a:ahLst/>
              <a:cxnLst/>
              <a:rect l="l" t="t" r="r" b="b"/>
              <a:pathLst>
                <a:path w="3027835" h="4339045" extrusionOk="0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02" name="Google Shape;102;p30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0"/>
          <p:cNvSpPr txBox="1">
            <a:spLocks noGrp="1"/>
          </p:cNvSpPr>
          <p:nvPr>
            <p:ph type="body" idx="1"/>
          </p:nvPr>
        </p:nvSpPr>
        <p:spPr>
          <a:xfrm>
            <a:off x="914399" y="2039112"/>
            <a:ext cx="3364992" cy="39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eriod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arenR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arenR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0"/>
          <p:cNvSpPr txBox="1">
            <a:spLocks noGrp="1"/>
          </p:cNvSpPr>
          <p:nvPr>
            <p:ph type="body" idx="2"/>
          </p:nvPr>
        </p:nvSpPr>
        <p:spPr>
          <a:xfrm>
            <a:off x="4743451" y="2039112"/>
            <a:ext cx="6537960" cy="390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30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>
  <p:cSld name="Title and Two Content">
    <p:bg>
      <p:bgPr>
        <a:solidFill>
          <a:schemeClr val="lt2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/>
          <p:nvPr/>
        </p:nvSpPr>
        <p:spPr>
          <a:xfrm>
            <a:off x="4600810" y="0"/>
            <a:ext cx="7591189" cy="6858000"/>
          </a:xfrm>
          <a:custGeom>
            <a:avLst/>
            <a:gdLst/>
            <a:ahLst/>
            <a:cxnLst/>
            <a:rect l="l" t="t" r="r" b="b"/>
            <a:pathLst>
              <a:path w="7591189" h="6858000" extrusionOk="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8" name="Google Shape;108;p31"/>
          <p:cNvSpPr/>
          <p:nvPr/>
        </p:nvSpPr>
        <p:spPr>
          <a:xfrm>
            <a:off x="6134000" y="-30589"/>
            <a:ext cx="5047481" cy="6915258"/>
          </a:xfrm>
          <a:custGeom>
            <a:avLst/>
            <a:gdLst/>
            <a:ahLst/>
            <a:cxnLst/>
            <a:rect l="l" t="t" r="r" b="b"/>
            <a:pathLst>
              <a:path w="5047481" h="6915258" extrusionOk="0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 cmpd="sng">
            <a:solidFill>
              <a:schemeClr val="accent1">
                <a:alpha val="49803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" name="Google Shape;109;p31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1"/>
          <p:cNvSpPr txBox="1">
            <a:spLocks noGrp="1"/>
          </p:cNvSpPr>
          <p:nvPr>
            <p:ph type="body" idx="1"/>
          </p:nvPr>
        </p:nvSpPr>
        <p:spPr>
          <a:xfrm>
            <a:off x="914399" y="2039111"/>
            <a:ext cx="6729984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cap="none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31"/>
          <p:cNvSpPr txBox="1">
            <a:spLocks noGrp="1"/>
          </p:cNvSpPr>
          <p:nvPr>
            <p:ph type="body" idx="2"/>
          </p:nvPr>
        </p:nvSpPr>
        <p:spPr>
          <a:xfrm>
            <a:off x="8113472" y="2039111"/>
            <a:ext cx="3163824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1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365760" y="6464808"/>
            <a:ext cx="987552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7"/>
          <p:cNvCxnSpPr>
            <a:endCxn id="14" idx="1"/>
          </p:cNvCxnSpPr>
          <p:nvPr/>
        </p:nvCxnSpPr>
        <p:spPr>
          <a:xfrm>
            <a:off x="10938900" y="6327754"/>
            <a:ext cx="414900" cy="0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Bs0CmcbFw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torymaps.arcgis.com/stories/7ea71828315d44a48badef35051258a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"/>
          <p:cNvSpPr txBox="1">
            <a:spLocks noGrp="1"/>
          </p:cNvSpPr>
          <p:nvPr>
            <p:ph type="ctrTitle"/>
          </p:nvPr>
        </p:nvSpPr>
        <p:spPr>
          <a:xfrm>
            <a:off x="1535356" y="786581"/>
            <a:ext cx="10360152" cy="2939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b="1" dirty="0"/>
              <a:t>Designing an ethnobotanical garden (with your help)</a:t>
            </a:r>
            <a:br>
              <a:rPr lang="en-US" b="1" dirty="0"/>
            </a:br>
            <a:r>
              <a:rPr lang="en-US" b="1" dirty="0"/>
              <a:t>Katey Roden and Greg Gordon,</a:t>
            </a: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3600" b="1" dirty="0"/>
              <a:t>Gonzaga University, Spokane</a:t>
            </a:r>
            <a:endParaRPr sz="36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r>
              <a:rPr lang="en-US" sz="32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discoverCoST@gonzaga.edu</a:t>
            </a:r>
            <a:endParaRPr sz="3600" b="1" dirty="0">
              <a:solidFill>
                <a:srgbClr val="073763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2D194F-2103-C2E2-EE8D-AD2CAA3501F2}"/>
              </a:ext>
            </a:extLst>
          </p:cNvPr>
          <p:cNvSpPr txBox="1"/>
          <p:nvPr/>
        </p:nvSpPr>
        <p:spPr>
          <a:xfrm>
            <a:off x="353960" y="4031226"/>
            <a:ext cx="107663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“</a:t>
            </a:r>
            <a:r>
              <a:rPr lang="en-US" sz="2800" b="1" i="1" dirty="0"/>
              <a:t>Like flesh, landscape is the living and lived surface of a body–the earth’s body. It is how earth appears to the gaze and the touch, how it surfaces to view and grasp.”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i="1" dirty="0"/>
          </a:p>
          <a:p>
            <a:pPr marL="457200" lvl="0" indent="-457200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800" b="1" dirty="0"/>
              <a:t>Edward S. Casey,  </a:t>
            </a:r>
            <a:r>
              <a:rPr lang="en-US" sz="2800" b="1" i="1" dirty="0"/>
              <a:t>Representing Place: Landscape Painting and Maps (2002)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d05d6db63_1_16"/>
          <p:cNvSpPr txBox="1">
            <a:spLocks noGrp="1"/>
          </p:cNvSpPr>
          <p:nvPr>
            <p:ph type="ctrTitle"/>
          </p:nvPr>
        </p:nvSpPr>
        <p:spPr>
          <a:xfrm>
            <a:off x="915900" y="471948"/>
            <a:ext cx="10360200" cy="153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Beyond a Land Acknowledgement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endParaRPr dirty="0"/>
          </a:p>
        </p:txBody>
      </p:sp>
      <p:sp>
        <p:nvSpPr>
          <p:cNvPr id="125" name="Google Shape;125;g2fd05d6db63_1_16"/>
          <p:cNvSpPr txBox="1"/>
          <p:nvPr/>
        </p:nvSpPr>
        <p:spPr>
          <a:xfrm>
            <a:off x="1153196" y="1540512"/>
            <a:ext cx="10360200" cy="41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typical land acknowledgement would call attention to our residence on the traditional homelands of the Spokane Tribe, who have lived here since time immemorial.</a:t>
            </a:r>
            <a:endParaRPr sz="2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“Beyond a Land Acknowledgement” seeks to re-establish relationships between humans and the land in a manner that is mutually beneficial.</a:t>
            </a:r>
            <a:endParaRPr sz="2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 such, we want to acknowledge how much indigenous ways of living with, not just on, the land shape our work on this project. </a:t>
            </a:r>
            <a:endParaRPr sz="2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"/>
          <p:cNvSpPr txBox="1"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5700" b="1"/>
              <a:t>agenda</a:t>
            </a:r>
            <a:endParaRPr sz="5700" b="1"/>
          </a:p>
        </p:txBody>
      </p:sp>
      <p:graphicFrame>
        <p:nvGraphicFramePr>
          <p:cNvPr id="138" name="Google Shape;138;p2"/>
          <p:cNvGraphicFramePr/>
          <p:nvPr/>
        </p:nvGraphicFramePr>
        <p:xfrm>
          <a:off x="7353288" y="583736"/>
          <a:ext cx="4191000" cy="5324810"/>
        </p:xfrm>
        <a:graphic>
          <a:graphicData uri="http://schemas.openxmlformats.org/drawingml/2006/table">
            <a:tbl>
              <a:tblPr>
                <a:noFill/>
                <a:tableStyleId>{1C403289-8849-4AAD-A981-00A89D14E82B}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Gill Sans"/>
                        <a:buNone/>
                      </a:pPr>
                      <a:r>
                        <a:rPr lang="en-US" sz="2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The Project</a:t>
                      </a:r>
                      <a:endParaRPr sz="27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35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u="none" strike="noStrike" cap="none">
                          <a:solidFill>
                            <a:schemeClr val="dk1"/>
                          </a:solidFill>
                        </a:rPr>
                        <a:t>Traditional Ecological Knowledge</a:t>
                      </a:r>
                      <a:endParaRPr sz="27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Gill Sans"/>
                        <a:buNone/>
                      </a:pPr>
                      <a:r>
                        <a:rPr lang="en-US" sz="2700" b="1">
                          <a:solidFill>
                            <a:schemeClr val="dk1"/>
                          </a:solidFill>
                        </a:rPr>
                        <a:t>Design </a:t>
                      </a:r>
                      <a:r>
                        <a:rPr lang="en-US" sz="2700" b="1" u="none" strike="noStrike" cap="none">
                          <a:solidFill>
                            <a:schemeClr val="dk1"/>
                          </a:solidFill>
                        </a:rPr>
                        <a:t>Criteria</a:t>
                      </a:r>
                      <a:endParaRPr sz="27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 u="none" strike="noStrike" cap="none">
                          <a:solidFill>
                            <a:schemeClr val="dk1"/>
                          </a:solidFill>
                        </a:rPr>
                        <a:t>Goal: have some design ideas to take to the Spokane Tribe and neighborhood councils</a:t>
                      </a:r>
                      <a:endParaRPr sz="1700" b="1"/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 u="none" strike="noStrike" cap="none">
                          <a:solidFill>
                            <a:schemeClr val="dk1"/>
                          </a:solidFill>
                        </a:rPr>
                        <a:t>Breakout Session</a:t>
                      </a:r>
                      <a:endParaRPr sz="1700" b="1"/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>
                          <a:solidFill>
                            <a:schemeClr val="dk1"/>
                          </a:solidFill>
                        </a:rPr>
                        <a:t>Present </a:t>
                      </a:r>
                      <a:r>
                        <a:rPr lang="en-US" sz="2700" b="1" u="none" strike="noStrike" cap="none">
                          <a:solidFill>
                            <a:schemeClr val="dk1"/>
                          </a:solidFill>
                        </a:rPr>
                        <a:t>Design Ideas</a:t>
                      </a:r>
                      <a:endParaRPr sz="1700" b="1"/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56418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i="1">
                <a:solidFill>
                  <a:srgbClr val="073763"/>
                </a:solidFill>
              </a:rPr>
              <a:t>Finding Our Way</a:t>
            </a:r>
            <a:r>
              <a:rPr lang="en-US"/>
              <a:t>—</a:t>
            </a:r>
            <a:r>
              <a:rPr lang="en-US" sz="4000"/>
              <a:t>A digital community storytelling archive and NE Spokane neighborhood resource for the Children of the Sun Trail</a:t>
            </a:r>
            <a:endParaRPr sz="4000"/>
          </a:p>
        </p:txBody>
      </p:sp>
      <p:sp>
        <p:nvSpPr>
          <p:cNvPr id="145" name="Google Shape;145;p3"/>
          <p:cNvSpPr txBox="1"/>
          <p:nvPr/>
        </p:nvSpPr>
        <p:spPr>
          <a:xfrm>
            <a:off x="7659450" y="2634350"/>
            <a:ext cx="4119000" cy="3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hlink"/>
                </a:solidFill>
                <a:latin typeface="Gill Sans"/>
                <a:ea typeface="Gill Sans"/>
                <a:cs typeface="Gill Sans"/>
                <a:sym typeface="Gill Sans"/>
                <a:hlinkClick r:id="rId3"/>
              </a:rPr>
              <a:t>Gov. Inslee Celebrates Community Engagement &amp; Climate Commitments on the Children of the Sun Trail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7659450" y="478925"/>
            <a:ext cx="3925800" cy="15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hlink"/>
                </a:solidFill>
                <a:latin typeface="Gill Sans"/>
                <a:ea typeface="Gill Sans"/>
                <a:cs typeface="Gill Sans"/>
                <a:sym typeface="Gill Sans"/>
                <a:hlinkClick r:id="rId4"/>
              </a:rPr>
              <a:t>NSC: Place-Making &amp; Way-Finding 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 txBox="1">
            <a:spLocks noGrp="1"/>
          </p:cNvSpPr>
          <p:nvPr>
            <p:ph type="title"/>
          </p:nvPr>
        </p:nvSpPr>
        <p:spPr>
          <a:xfrm>
            <a:off x="4731935" y="542611"/>
            <a:ext cx="5449824" cy="190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The Ethnobotanical Discovery Garden at Wildhorse Park</a:t>
            </a:r>
            <a:endParaRPr/>
          </a:p>
        </p:txBody>
      </p:sp>
      <p:sp>
        <p:nvSpPr>
          <p:cNvPr id="153" name="Google Shape;153;p4"/>
          <p:cNvSpPr txBox="1">
            <a:spLocks noGrp="1"/>
          </p:cNvSpPr>
          <p:nvPr>
            <p:ph type="body" idx="1"/>
          </p:nvPr>
        </p:nvSpPr>
        <p:spPr>
          <a:xfrm>
            <a:off x="4855025" y="2572900"/>
            <a:ext cx="7217700" cy="38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r>
              <a:rPr lang="en-US" b="1"/>
              <a:t>GOALS: </a:t>
            </a:r>
            <a:endParaRPr b="1"/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b="1"/>
              <a:t>Showcase the relationship between native plants and Indigenous peoples</a:t>
            </a:r>
            <a:endParaRPr b="1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b="1"/>
              <a:t>Provide interactive education opportunities for local schools</a:t>
            </a:r>
            <a:endParaRPr b="1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b="1"/>
              <a:t>Improve underused public space </a:t>
            </a:r>
            <a:endParaRPr b="1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b="1"/>
              <a:t>Provide anchor site for the Children of the Sun Trail </a:t>
            </a:r>
            <a:endParaRPr b="1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l Sans"/>
              <a:buChar char="●"/>
            </a:pPr>
            <a:r>
              <a:rPr lang="en-US" b="1"/>
              <a:t>Not a community garden or intended for harvesting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endParaRPr/>
          </a:p>
        </p:txBody>
      </p:sp>
      <p:pic>
        <p:nvPicPr>
          <p:cNvPr id="154" name="Google Shape;154;p4" descr="A sign in a grassy area&#10;&#10;Description automatically generate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8857" r="18857"/>
          <a:stretch/>
        </p:blipFill>
        <p:spPr>
          <a:xfrm rot="10800000">
            <a:off x="-43984" y="130969"/>
            <a:ext cx="4108450" cy="659606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>
            <a:spLocks noGrp="1"/>
          </p:cNvSpPr>
          <p:nvPr>
            <p:ph type="title"/>
          </p:nvPr>
        </p:nvSpPr>
        <p:spPr>
          <a:xfrm>
            <a:off x="271200" y="319350"/>
            <a:ext cx="114648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4500" b="1"/>
              <a:t>Traditional Ecological Knowledge (TEK)</a:t>
            </a:r>
            <a:endParaRPr sz="4500" b="1"/>
          </a:p>
        </p:txBody>
      </p:sp>
      <p:sp>
        <p:nvSpPr>
          <p:cNvPr id="160" name="Google Shape;160;p6"/>
          <p:cNvSpPr txBox="1">
            <a:spLocks noGrp="1"/>
          </p:cNvSpPr>
          <p:nvPr>
            <p:ph type="body" idx="1"/>
          </p:nvPr>
        </p:nvSpPr>
        <p:spPr>
          <a:xfrm>
            <a:off x="914400" y="1525075"/>
            <a:ext cx="9884700" cy="50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457200" marR="0" lvl="0" indent="-3733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4800" b="1"/>
              <a:t>Accumulated knowledge and systems of practices, beliefs, and interaction with the natural environment </a:t>
            </a:r>
            <a:endParaRPr sz="4800" b="1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/>
          </a:p>
          <a:p>
            <a:pPr marL="457200" marR="0" lvl="0" indent="-3733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4800" b="1"/>
              <a:t>An ongoing practice that has been developed over thousands of years by Indigenous people through direct contact with their local landscapes</a:t>
            </a:r>
            <a:endParaRPr sz="4800" b="1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/>
          </a:p>
          <a:p>
            <a:pPr marL="457200" marR="0" lvl="0" indent="-3733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4800" b="1"/>
              <a:t>Encompasses empirical knowledge of ecological systems and processes as well as practices of livelihood activities like agriculture, hunting, and gathering</a:t>
            </a:r>
            <a:endParaRPr sz="4800" b="1"/>
          </a:p>
          <a:p>
            <a:pPr marL="914400" marR="0" lvl="1" indent="-3733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4800" b="1"/>
              <a:t>Guided by belief in and commitment to ethical relationships between people and ecosystems </a:t>
            </a:r>
            <a:endParaRPr sz="4800" b="1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 b="1" i="1"/>
              <a:t>TEK is a holistic framework that integrates natural science, social and cultural factors, and religious and spiritual values</a:t>
            </a:r>
            <a:endParaRPr sz="5450" b="1"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lang="en-US" sz="4800"/>
            </a:br>
            <a:endParaRPr sz="4800"/>
          </a:p>
        </p:txBody>
      </p:sp>
      <p:sp>
        <p:nvSpPr>
          <p:cNvPr id="161" name="Google Shape;161;p6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d05d6db63_0_0"/>
          <p:cNvSpPr txBox="1">
            <a:spLocks noGrp="1"/>
          </p:cNvSpPr>
          <p:nvPr>
            <p:ph type="title"/>
          </p:nvPr>
        </p:nvSpPr>
        <p:spPr>
          <a:xfrm>
            <a:off x="914400" y="86300"/>
            <a:ext cx="9117300" cy="751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TEK Best Practices</a:t>
            </a:r>
            <a:endParaRPr sz="4500" b="1"/>
          </a:p>
        </p:txBody>
      </p:sp>
      <p:sp>
        <p:nvSpPr>
          <p:cNvPr id="168" name="Google Shape;168;g2fd05d6db63_0_0"/>
          <p:cNvSpPr txBox="1">
            <a:spLocks noGrp="1"/>
          </p:cNvSpPr>
          <p:nvPr>
            <p:ph type="body" idx="1"/>
          </p:nvPr>
        </p:nvSpPr>
        <p:spPr>
          <a:xfrm>
            <a:off x="914400" y="838200"/>
            <a:ext cx="10439400" cy="593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TEK is specific to place: it emphasizes the interaction between humans and the local flora, fauna, and landscape characteristics and phenomena</a:t>
            </a:r>
            <a:endParaRPr sz="24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/>
              <a:t>TEK is rooted in ethics of responsibility, reciprocity, and respect between humans and the natural environment</a:t>
            </a:r>
            <a:endParaRPr sz="2400" b="1" i="1" dirty="0"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TEK is a living and evolving practice that links past, present, and future, connecting present-day indigenous communities with place since time immemorial</a:t>
            </a:r>
            <a:endParaRPr sz="24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TEK offers a window into the historical Indigenous relationship to place, informs current understanding of our natural surroundings, and provides a garden design framework that integrates natural science and indigenous perspectives</a:t>
            </a:r>
            <a:endParaRPr sz="2400" b="1" dirty="0"/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g2fd05d6db63_0_0"/>
          <p:cNvSpPr>
            <a:spLocks noGrp="1"/>
          </p:cNvSpPr>
          <p:nvPr>
            <p:ph type="pic" idx="2"/>
          </p:nvPr>
        </p:nvSpPr>
        <p:spPr>
          <a:xfrm>
            <a:off x="11857703" y="-20750"/>
            <a:ext cx="354922" cy="6555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0" name="Google Shape;170;g2fd05d6db63_0_0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8781601881_0_8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75348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The Seasonal Round</a:t>
            </a:r>
            <a:endParaRPr sz="4500" b="1"/>
          </a:p>
        </p:txBody>
      </p:sp>
      <p:sp>
        <p:nvSpPr>
          <p:cNvPr id="177" name="Google Shape;177;g28781601881_0_8"/>
          <p:cNvSpPr txBox="1">
            <a:spLocks noGrp="1"/>
          </p:cNvSpPr>
          <p:nvPr>
            <p:ph type="body" idx="1"/>
          </p:nvPr>
        </p:nvSpPr>
        <p:spPr>
          <a:xfrm>
            <a:off x="914400" y="2039100"/>
            <a:ext cx="9219000" cy="435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b="1"/>
              <a:t>Seasonal Rounds (or wheels) represent the annual cycle of available natural resources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b="1"/>
              <a:t>Utilized by indigenous groups throughout the world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b="1"/>
              <a:t>Function as a calendar of tribal activities, migration/movement, and cultural practices related to seasonal cycles </a:t>
            </a:r>
            <a:endParaRPr b="1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b="1"/>
              <a:t>Showcase how a deep sense of place influences indigenous culture and knowledge construction 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b="1"/>
              <a:t>Demonstrate reciprocity between place and people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28781601881_0_8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fd67579c9d_0_1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75348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fd67579c9d_0_1"/>
          <p:cNvSpPr txBox="1">
            <a:spLocks noGrp="1"/>
          </p:cNvSpPr>
          <p:nvPr>
            <p:ph type="body" idx="1"/>
          </p:nvPr>
        </p:nvSpPr>
        <p:spPr>
          <a:xfrm>
            <a:off x="914400" y="2039112"/>
            <a:ext cx="7150500" cy="335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2fd67579c9d_0_1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87" name="Google Shape;187;g2fd67579c9d_0_1" descr="Diagram&#10;&#10;Description automatically genera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5568"/>
            <a:ext cx="6226550" cy="5688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fd67579c9d_0_1"/>
          <p:cNvPicPr preferRelativeResize="0"/>
          <p:nvPr/>
        </p:nvPicPr>
        <p:blipFill rotWithShape="1">
          <a:blip r:embed="rId4">
            <a:alphaModFix/>
          </a:blip>
          <a:srcRect b="28886"/>
          <a:stretch/>
        </p:blipFill>
        <p:spPr>
          <a:xfrm>
            <a:off x="6226550" y="838200"/>
            <a:ext cx="5582097" cy="5835602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2fd67579c9d_0_1"/>
          <p:cNvSpPr txBox="1"/>
          <p:nvPr/>
        </p:nvSpPr>
        <p:spPr>
          <a:xfrm>
            <a:off x="3216375" y="150275"/>
            <a:ext cx="78651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>
                <a:solidFill>
                  <a:schemeClr val="dk1"/>
                </a:solidFill>
              </a:rPr>
              <a:t>The Seasonal Round</a:t>
            </a:r>
            <a:endParaRPr sz="45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d05d6db63_1_0"/>
          <p:cNvSpPr txBox="1">
            <a:spLocks noGrp="1"/>
          </p:cNvSpPr>
          <p:nvPr>
            <p:ph type="title"/>
          </p:nvPr>
        </p:nvSpPr>
        <p:spPr>
          <a:xfrm>
            <a:off x="1473925" y="229600"/>
            <a:ext cx="7534800" cy="128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WA State K-12 Educational Curriculum </a:t>
            </a:r>
            <a:endParaRPr sz="4500" b="1"/>
          </a:p>
        </p:txBody>
      </p:sp>
      <p:sp>
        <p:nvSpPr>
          <p:cNvPr id="196" name="Google Shape;196;g2fd05d6db63_1_0"/>
          <p:cNvSpPr txBox="1">
            <a:spLocks noGrp="1"/>
          </p:cNvSpPr>
          <p:nvPr>
            <p:ph type="body" idx="1"/>
          </p:nvPr>
        </p:nvSpPr>
        <p:spPr>
          <a:xfrm>
            <a:off x="914400" y="1589000"/>
            <a:ext cx="10806600" cy="45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Arial"/>
                <a:ea typeface="Arial"/>
                <a:cs typeface="Arial"/>
                <a:sym typeface="Arial"/>
              </a:rPr>
              <a:t>Since Time Immemorial:</a:t>
            </a:r>
            <a:endParaRPr sz="18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How does physical geography affect the distribution, culture, and economic life of local tribes?</a:t>
            </a:r>
            <a:endParaRPr sz="23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What are ways in which Tribes respond to the threats and outside pressure to extinguish their cultures and independence?</a:t>
            </a:r>
            <a:endParaRPr sz="23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600" b="1">
                <a:latin typeface="Arial"/>
                <a:ea typeface="Arial"/>
                <a:cs typeface="Arial"/>
                <a:sym typeface="Arial"/>
              </a:rPr>
              <a:t>Learning in Places:</a:t>
            </a:r>
            <a:endParaRPr sz="26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How does the site promote learning, community, and equity, along with the site’s relationship to the land around it, humans, wildlife and plants?</a:t>
            </a:r>
            <a:endParaRPr sz="3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2fd05d6db63_1_0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fd05d6db63_0_8"/>
          <p:cNvSpPr txBox="1">
            <a:spLocks noGrp="1"/>
          </p:cNvSpPr>
          <p:nvPr>
            <p:ph type="title"/>
          </p:nvPr>
        </p:nvSpPr>
        <p:spPr>
          <a:xfrm>
            <a:off x="914400" y="394475"/>
            <a:ext cx="10326900" cy="1434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Challenges &amp; Opportunities: Inclusive Garden Design</a:t>
            </a:r>
            <a:endParaRPr sz="4500" b="1"/>
          </a:p>
        </p:txBody>
      </p:sp>
      <p:sp>
        <p:nvSpPr>
          <p:cNvPr id="204" name="Google Shape;204;g2fd05d6db63_0_8"/>
          <p:cNvSpPr txBox="1">
            <a:spLocks noGrp="1"/>
          </p:cNvSpPr>
          <p:nvPr>
            <p:ph type="body" idx="1"/>
          </p:nvPr>
        </p:nvSpPr>
        <p:spPr>
          <a:xfrm>
            <a:off x="914400" y="1828775"/>
            <a:ext cx="9527700" cy="469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b="1"/>
              <a:t>What is a garden?</a:t>
            </a:r>
            <a:endParaRPr sz="25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6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b="1"/>
              <a:t>Western View:</a:t>
            </a:r>
            <a:r>
              <a:rPr lang="en-US"/>
              <a:t> a “garden” is some kind of designed, organized, or managed environment. Humans bring together a variety of plants in one locale to cultivate.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6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b="1"/>
              <a:t>Indigenous View:</a:t>
            </a:r>
            <a:r>
              <a:rPr lang="en-US"/>
              <a:t> Nature is a garden made up of integrated and complementary ecosystems. Humans cultivate/harvest plants in their natural habitats. Includes cultural and spiritual elements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b="1"/>
              <a:t>What constitutes a beautiful landscape?</a:t>
            </a:r>
            <a:endParaRPr sz="2500" b="1"/>
          </a:p>
          <a:p>
            <a:pPr marL="457200" lvl="0" indent="-346075" algn="l" rtl="0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-US" b="1"/>
              <a:t>Western View:</a:t>
            </a:r>
            <a:r>
              <a:rPr lang="en-US"/>
              <a:t> European, neo-classical standards of beauty emphasize symmetry and balance.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6075" algn="l" rtl="0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-US" b="1"/>
              <a:t>Indigenous View:</a:t>
            </a:r>
            <a:r>
              <a:rPr lang="en-US"/>
              <a:t> Native teachings emphasize individual definitions of beauty centered on ecological belonging and plantings as an intrinsic part of the natural environment.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2fd05d6db63_0_8"/>
          <p:cNvSpPr>
            <a:spLocks noGrp="1"/>
          </p:cNvSpPr>
          <p:nvPr>
            <p:ph type="pic" idx="2"/>
          </p:nvPr>
        </p:nvSpPr>
        <p:spPr>
          <a:xfrm>
            <a:off x="14070900" y="-191400"/>
            <a:ext cx="331800" cy="6555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6" name="Google Shape;206;g2fd05d6db63_0_8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fd05d6db63_1_7"/>
          <p:cNvSpPr txBox="1">
            <a:spLocks noGrp="1"/>
          </p:cNvSpPr>
          <p:nvPr>
            <p:ph type="title"/>
          </p:nvPr>
        </p:nvSpPr>
        <p:spPr>
          <a:xfrm>
            <a:off x="0" y="262800"/>
            <a:ext cx="58926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Not this Garden…             </a:t>
            </a:r>
            <a:endParaRPr sz="4500" b="1"/>
          </a:p>
        </p:txBody>
      </p:sp>
      <p:sp>
        <p:nvSpPr>
          <p:cNvPr id="213" name="Google Shape;213;g2fd05d6db63_1_7"/>
          <p:cNvSpPr txBox="1">
            <a:spLocks noGrp="1"/>
          </p:cNvSpPr>
          <p:nvPr>
            <p:ph type="body" idx="1"/>
          </p:nvPr>
        </p:nvSpPr>
        <p:spPr>
          <a:xfrm>
            <a:off x="914400" y="2039100"/>
            <a:ext cx="4741500" cy="390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4" name="Google Shape;214;g2fd05d6db63_1_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5104" r="25104"/>
          <a:stretch/>
        </p:blipFill>
        <p:spPr>
          <a:xfrm>
            <a:off x="6052850" y="1217900"/>
            <a:ext cx="5957798" cy="4818901"/>
          </a:xfrm>
          <a:prstGeom prst="rect">
            <a:avLst/>
          </a:prstGeom>
        </p:spPr>
      </p:pic>
      <p:sp>
        <p:nvSpPr>
          <p:cNvPr id="215" name="Google Shape;215;g2fd05d6db63_1_7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216" name="Google Shape;216;g2fd05d6db63_1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525" y="1177200"/>
            <a:ext cx="5673075" cy="481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fd05d6db63_1_7"/>
          <p:cNvSpPr txBox="1"/>
          <p:nvPr/>
        </p:nvSpPr>
        <p:spPr>
          <a:xfrm>
            <a:off x="6102175" y="6139150"/>
            <a:ext cx="49065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Staghorn Sumac at the National Museum of the American Indian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8" name="Google Shape;218;g2fd05d6db63_1_7"/>
          <p:cNvSpPr txBox="1"/>
          <p:nvPr/>
        </p:nvSpPr>
        <p:spPr>
          <a:xfrm>
            <a:off x="382150" y="6237775"/>
            <a:ext cx="55104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Gardens at Versailles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"/>
          <p:cNvSpPr txBox="1">
            <a:spLocks noGrp="1"/>
          </p:cNvSpPr>
          <p:nvPr>
            <p:ph type="title"/>
          </p:nvPr>
        </p:nvSpPr>
        <p:spPr>
          <a:xfrm>
            <a:off x="184925" y="160250"/>
            <a:ext cx="11563500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4800"/>
              <a:t>Ethnobotanical Garden Design Criteria</a:t>
            </a:r>
            <a:endParaRPr sz="4800"/>
          </a:p>
        </p:txBody>
      </p:sp>
      <p:sp>
        <p:nvSpPr>
          <p:cNvPr id="225" name="Google Shape;225;p5"/>
          <p:cNvSpPr txBox="1">
            <a:spLocks noGrp="1"/>
          </p:cNvSpPr>
          <p:nvPr>
            <p:ph type="body" idx="1"/>
          </p:nvPr>
        </p:nvSpPr>
        <p:spPr>
          <a:xfrm>
            <a:off x="914400" y="1257425"/>
            <a:ext cx="9511800" cy="51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Foreground Traditional Ecological Knowledge (TEK)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Highlight native plant species that have edible and medicinal or other importance to tribal communities 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Prioritize seasonal rounds as organizing structure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Develop cohesive design and theme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Incorporate storytelling circle for 15-20 people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en-US" sz="2600" b="1"/>
              <a:t>Acknowledges 4 cardinal directions and possibly the Spokane River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Accessible for casual visitors and K-12 students (ADA Compliance)</a:t>
            </a:r>
            <a:endParaRPr sz="2600" b="1"/>
          </a:p>
          <a:p>
            <a:pPr marL="228600" lvl="0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Focus on education and discovery—plants accessible for touch</a:t>
            </a:r>
            <a:endParaRPr sz="2600" b="1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600"/>
          </a:p>
        </p:txBody>
      </p:sp>
      <p:sp>
        <p:nvSpPr>
          <p:cNvPr id="226" name="Google Shape;226;p5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56418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/>
          </a:p>
        </p:txBody>
      </p:sp>
      <p:sp>
        <p:nvSpPr>
          <p:cNvPr id="232" name="Google Shape;232;p8"/>
          <p:cNvSpPr>
            <a:spLocks noGrp="1"/>
          </p:cNvSpPr>
          <p:nvPr>
            <p:ph type="pic" idx="2"/>
          </p:nvPr>
        </p:nvSpPr>
        <p:spPr>
          <a:xfrm>
            <a:off x="11625943" y="3429000"/>
            <a:ext cx="566057" cy="3158067"/>
          </a:xfrm>
          <a:prstGeom prst="rect">
            <a:avLst/>
          </a:prstGeom>
          <a:solidFill>
            <a:srgbClr val="BEA38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33" name="Google Shape;23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228" y="95452"/>
            <a:ext cx="9906174" cy="639616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8"/>
          <p:cNvSpPr txBox="1"/>
          <p:nvPr/>
        </p:nvSpPr>
        <p:spPr>
          <a:xfrm>
            <a:off x="10058402" y="914400"/>
            <a:ext cx="2133598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Satellite image of Wildhorse Park. The trail forms the western boundary.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"/>
          <p:cNvSpPr txBox="1">
            <a:spLocks noGrp="1"/>
          </p:cNvSpPr>
          <p:nvPr>
            <p:ph type="title"/>
          </p:nvPr>
        </p:nvSpPr>
        <p:spPr>
          <a:xfrm>
            <a:off x="330918" y="171187"/>
            <a:ext cx="7563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dirty="0"/>
              <a:t>The Site, approx. </a:t>
            </a:r>
            <a:r>
              <a:rPr lang="en-US"/>
              <a:t>85 x 170 </a:t>
            </a:r>
            <a:r>
              <a:rPr lang="en-US" dirty="0"/>
              <a:t>feet.</a:t>
            </a:r>
            <a:endParaRPr dirty="0"/>
          </a:p>
        </p:txBody>
      </p:sp>
      <p:pic>
        <p:nvPicPr>
          <p:cNvPr id="240" name="Google Shape;240;p9"/>
          <p:cNvPicPr preferRelativeResize="0">
            <a:picLocks noGrp="1"/>
          </p:cNvPicPr>
          <p:nvPr>
            <p:ph type="tbl" idx="2"/>
          </p:nvPr>
        </p:nvPicPr>
        <p:blipFill rotWithShape="1">
          <a:blip r:embed="rId3">
            <a:alphaModFix/>
          </a:blip>
          <a:srcRect b="25935"/>
          <a:stretch/>
        </p:blipFill>
        <p:spPr>
          <a:xfrm>
            <a:off x="7135347" y="0"/>
            <a:ext cx="5056653" cy="580666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9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242" name="Google Shape;242;p9" descr="A grass field with a fence and a blue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t="9932" r="12974" b="16809"/>
          <a:stretch/>
        </p:blipFill>
        <p:spPr>
          <a:xfrm rot="10800000">
            <a:off x="4306958" y="3542268"/>
            <a:ext cx="3805321" cy="3203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 descr="A grass field with trees and a body of wat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b="18743"/>
          <a:stretch/>
        </p:blipFill>
        <p:spPr>
          <a:xfrm rot="10800000">
            <a:off x="0" y="1085587"/>
            <a:ext cx="4306958" cy="3499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284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selecting visual aids</a:t>
            </a:r>
            <a:endParaRPr/>
          </a:p>
        </p:txBody>
      </p:sp>
      <p:sp>
        <p:nvSpPr>
          <p:cNvPr id="250" name="Google Shape;250;p10"/>
          <p:cNvSpPr txBox="1">
            <a:spLocks noGrp="1"/>
          </p:cNvSpPr>
          <p:nvPr>
            <p:ph type="body" idx="1"/>
          </p:nvPr>
        </p:nvSpPr>
        <p:spPr>
          <a:xfrm>
            <a:off x="2041114" y="3825875"/>
            <a:ext cx="8109772" cy="264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ENHANCING YOUR PRESENTATION</a:t>
            </a:r>
            <a:endParaRPr/>
          </a:p>
        </p:txBody>
      </p:sp>
      <p:pic>
        <p:nvPicPr>
          <p:cNvPr id="251" name="Google Shape;25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4476" y="0"/>
            <a:ext cx="587012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531" y="0"/>
            <a:ext cx="52959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8781601881_0_18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40700" cy="91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might you apply TEK &amp; design criteria to build an accessible, inclusive, educational Discovery Garden in Wildhorse Park? </a:t>
            </a:r>
            <a:endParaRPr/>
          </a:p>
        </p:txBody>
      </p:sp>
      <p:sp>
        <p:nvSpPr>
          <p:cNvPr id="259" name="Google Shape;259;g28781601881_0_18"/>
          <p:cNvSpPr txBox="1">
            <a:spLocks noGrp="1"/>
          </p:cNvSpPr>
          <p:nvPr>
            <p:ph type="body" idx="1"/>
          </p:nvPr>
        </p:nvSpPr>
        <p:spPr>
          <a:xfrm>
            <a:off x="914400" y="2039100"/>
            <a:ext cx="10008000" cy="335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-US"/>
              <a:t>Workshop ideas in small groups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-US"/>
              <a:t>Share out with community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-US" b="1" i="1"/>
              <a:t>Let us know if you might be interested in helping on our project!</a:t>
            </a:r>
            <a:endParaRPr b="1" i="1"/>
          </a:p>
        </p:txBody>
      </p:sp>
      <p:sp>
        <p:nvSpPr>
          <p:cNvPr id="260" name="Google Shape;260;g28781601881_0_18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500" cy="89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"/>
          <p:cNvSpPr txBox="1">
            <a:spLocks noGrp="1"/>
          </p:cNvSpPr>
          <p:nvPr>
            <p:ph type="ctrTitle"/>
          </p:nvPr>
        </p:nvSpPr>
        <p:spPr>
          <a:xfrm>
            <a:off x="914400" y="914400"/>
            <a:ext cx="3628800" cy="17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267" name="Google Shape;267;p16"/>
          <p:cNvSpPr txBox="1">
            <a:spLocks noGrp="1"/>
          </p:cNvSpPr>
          <p:nvPr>
            <p:ph type="body" idx="1"/>
          </p:nvPr>
        </p:nvSpPr>
        <p:spPr>
          <a:xfrm>
            <a:off x="1713700" y="3523300"/>
            <a:ext cx="3628800" cy="23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r>
              <a:rPr lang="en-US" sz="3200"/>
              <a:t>Greg Gordon and Katey Roden</a:t>
            </a:r>
            <a:endParaRPr sz="32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discoverCoST@gonzaga.edu</a:t>
            </a:r>
            <a:endParaRPr sz="4100"/>
          </a:p>
        </p:txBody>
      </p:sp>
      <p:sp>
        <p:nvSpPr>
          <p:cNvPr id="268" name="Google Shape;268;p16"/>
          <p:cNvSpPr txBox="1"/>
          <p:nvPr/>
        </p:nvSpPr>
        <p:spPr>
          <a:xfrm>
            <a:off x="4415325" y="4978050"/>
            <a:ext cx="4492200" cy="11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9" name="Google Shape;2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4100" y="128905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945</Words>
  <Application>Microsoft Office PowerPoint</Application>
  <PresentationFormat>Widescreen</PresentationFormat>
  <Paragraphs>127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Courier New</vt:lpstr>
      <vt:lpstr>Calibri</vt:lpstr>
      <vt:lpstr>Gill Sans</vt:lpstr>
      <vt:lpstr>Times New Roman</vt:lpstr>
      <vt:lpstr>Custom</vt:lpstr>
      <vt:lpstr>Designing an ethnobotanical garden (with your help) Katey Roden and Greg Gordon, Gonzaga University, Spokane discoverCoST@gonzaga.edu</vt:lpstr>
      <vt:lpstr>Beyond a Land Acknowledgement  </vt:lpstr>
      <vt:lpstr>agenda</vt:lpstr>
      <vt:lpstr>Finding Our Way—A digital community storytelling archive and NE Spokane neighborhood resource for the Children of the Sun Trail</vt:lpstr>
      <vt:lpstr>The Ethnobotanical Discovery Garden at Wildhorse Park</vt:lpstr>
      <vt:lpstr>Traditional Ecological Knowledge (TEK)</vt:lpstr>
      <vt:lpstr>TEK Best Practices</vt:lpstr>
      <vt:lpstr>The Seasonal Round</vt:lpstr>
      <vt:lpstr>PowerPoint Presentation</vt:lpstr>
      <vt:lpstr>WA State K-12 Educational Curriculum </vt:lpstr>
      <vt:lpstr>Challenges &amp; Opportunities: Inclusive Garden Design</vt:lpstr>
      <vt:lpstr>Not this Garden…             </vt:lpstr>
      <vt:lpstr>Ethnobotanical Garden Design Criteria</vt:lpstr>
      <vt:lpstr>PowerPoint Presentation</vt:lpstr>
      <vt:lpstr>The Site, approx. 85 x 170 feet.</vt:lpstr>
      <vt:lpstr>selecting visual aids</vt:lpstr>
      <vt:lpstr>How might you apply TEK &amp; design criteria to build an accessible, inclusive, educational Discovery Garden in Wildhorse Park?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an ethnobotanical garden (with your help) Katey Roden and Greg Gordon, Gonzaga University, Spokane discoverCoST@gonzaga.edu</dc:title>
  <dc:creator>Greg Gordon</dc:creator>
  <cp:lastModifiedBy>Greg Gordon</cp:lastModifiedBy>
  <cp:revision>1</cp:revision>
  <dcterms:created xsi:type="dcterms:W3CDTF">2024-09-03T15:32:43Z</dcterms:created>
  <dcterms:modified xsi:type="dcterms:W3CDTF">2024-09-12T00:10:04Z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